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61" r:id="rId2"/>
    <p:sldId id="256" r:id="rId3"/>
    <p:sldId id="257" r:id="rId4"/>
    <p:sldId id="258" r:id="rId5"/>
    <p:sldId id="259" r:id="rId6"/>
    <p:sldId id="260" r:id="rId7"/>
    <p:sldId id="277" r:id="rId8"/>
    <p:sldId id="263" r:id="rId9"/>
    <p:sldId id="262" r:id="rId10"/>
    <p:sldId id="264" r:id="rId11"/>
    <p:sldId id="265" r:id="rId12"/>
    <p:sldId id="267" r:id="rId13"/>
    <p:sldId id="269" r:id="rId14"/>
    <p:sldId id="278" r:id="rId15"/>
    <p:sldId id="279" r:id="rId16"/>
    <p:sldId id="280" r:id="rId17"/>
    <p:sldId id="281" r:id="rId18"/>
    <p:sldId id="282" r:id="rId19"/>
    <p:sldId id="283" r:id="rId20"/>
    <p:sldId id="271" r:id="rId21"/>
    <p:sldId id="272" r:id="rId22"/>
    <p:sldId id="273" r:id="rId23"/>
    <p:sldId id="275" r:id="rId24"/>
    <p:sldId id="284" r:id="rId25"/>
    <p:sldId id="274" r:id="rId26"/>
    <p:sldId id="285" r:id="rId27"/>
    <p:sldId id="286" r:id="rId28"/>
    <p:sldId id="287" r:id="rId29"/>
    <p:sldId id="288" r:id="rId30"/>
    <p:sldId id="289" r:id="rId31"/>
    <p:sldId id="290" r:id="rId32"/>
    <p:sldId id="26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15/03/1447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34168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15/03/1447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6708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15/03/1447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02663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15/03/1447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5987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15/03/1447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91718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15/03/1447</a:t>
            </a:fld>
            <a:endParaRPr lang="ar-EG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506095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15/03/1447</a:t>
            </a:fld>
            <a:endParaRPr lang="ar-EG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8098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15/03/1447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96181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15/03/1447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4785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15/03/1447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04752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15/03/1447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88099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15/03/1447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83311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15/03/1447</a:t>
            </a:fld>
            <a:endParaRPr lang="ar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496722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15/03/1447</a:t>
            </a:fld>
            <a:endParaRPr lang="ar-EG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163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15/03/1447</a:t>
            </a:fld>
            <a:endParaRPr lang="ar-EG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04287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15/03/1447</a:t>
            </a:fld>
            <a:endParaRPr lang="ar-EG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85094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5DA-D979-41A5-B89D-FEBE56FFFCDA}" type="datetimeFigureOut">
              <a:rPr lang="ar-EG" smtClean="0"/>
              <a:t>15/03/1447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97106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33845DA-D979-41A5-B89D-FEBE56FFFCDA}" type="datetimeFigureOut">
              <a:rPr lang="ar-EG" smtClean="0"/>
              <a:t>15/03/1447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F966A-8A1F-4833-B332-51AC6A77BDB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188413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F6EA3A-9CB2-E62D-DB87-71EDAA4EB760}"/>
              </a:ext>
            </a:extLst>
          </p:cNvPr>
          <p:cNvSpPr txBox="1">
            <a:spLocks/>
          </p:cNvSpPr>
          <p:nvPr/>
        </p:nvSpPr>
        <p:spPr>
          <a:xfrm>
            <a:off x="5279923" y="1061884"/>
            <a:ext cx="7167717" cy="4581832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5200" b="1" dirty="0"/>
              <a:t>Mazen </a:t>
            </a:r>
          </a:p>
          <a:p>
            <a:pPr algn="ctr"/>
            <a:r>
              <a:rPr lang="en-US" sz="55200" b="1" dirty="0"/>
              <a:t>Saad</a:t>
            </a:r>
          </a:p>
          <a:p>
            <a:pPr algn="ctr"/>
            <a:endParaRPr lang="ar-EG" sz="21600" dirty="0"/>
          </a:p>
          <a:p>
            <a:pPr algn="ctr"/>
            <a:r>
              <a:rPr lang="ro-RO" sz="21600" dirty="0">
                <a:solidFill>
                  <a:schemeClr val="accent3"/>
                </a:solidFill>
              </a:rPr>
              <a:t>Computer teacher</a:t>
            </a:r>
            <a:endParaRPr lang="ar-EG" sz="21600" dirty="0">
              <a:solidFill>
                <a:schemeClr val="accent3"/>
              </a:solidFill>
            </a:endParaRPr>
          </a:p>
        </p:txBody>
      </p:sp>
      <p:pic>
        <p:nvPicPr>
          <p:cNvPr id="3" name="Picture 2" descr="A poster for a computer class&#10;&#10;AI-generated content may be incorrect.">
            <a:extLst>
              <a:ext uri="{FF2B5EF4-FFF2-40B4-BE49-F238E27FC236}">
                <a16:creationId xmlns:a16="http://schemas.microsoft.com/office/drawing/2014/main" id="{7CD58FB3-CAAA-B58A-C3E7-9D8D16050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36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789DF-6C70-FCE4-06BA-A86F44960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66" y="1015163"/>
            <a:ext cx="9808497" cy="5842837"/>
          </a:xfrm>
        </p:spPr>
        <p:txBody>
          <a:bodyPr/>
          <a:lstStyle/>
          <a:p>
            <a:r>
              <a:rPr lang="en-US" sz="4400" b="1" dirty="0"/>
              <a:t>2- </a:t>
            </a:r>
            <a:r>
              <a:rPr lang="pl-PL" sz="4400" b="1" dirty="0"/>
              <a:t>1 kilo Byte (kb)</a:t>
            </a:r>
            <a:r>
              <a:rPr lang="en-US" sz="4400" b="1" dirty="0"/>
              <a:t> </a:t>
            </a:r>
            <a:r>
              <a:rPr lang="pl-PL" sz="4400" b="1" dirty="0"/>
              <a:t>=1024 bytes</a:t>
            </a:r>
            <a:r>
              <a:rPr lang="en-US" sz="4400" b="1" dirty="0"/>
              <a:t>.</a:t>
            </a:r>
            <a:endParaRPr lang="ar-EG" dirty="0"/>
          </a:p>
        </p:txBody>
      </p:sp>
      <p:pic>
        <p:nvPicPr>
          <p:cNvPr id="4" name="Picture 3" descr="A gold coin with a white circle with a black text&#10;&#10;AI-generated content may be incorrect.">
            <a:extLst>
              <a:ext uri="{FF2B5EF4-FFF2-40B4-BE49-F238E27FC236}">
                <a16:creationId xmlns:a16="http://schemas.microsoft.com/office/drawing/2014/main" id="{CFB4D7B2-CF58-BB4B-6DEC-DA47EE08C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76" y="2873591"/>
            <a:ext cx="702202" cy="702202"/>
          </a:xfrm>
          <a:prstGeom prst="rect">
            <a:avLst/>
          </a:prstGeom>
        </p:spPr>
      </p:pic>
      <p:pic>
        <p:nvPicPr>
          <p:cNvPr id="6" name="Picture 5" descr="A close up of a currency&#10;&#10;AI-generated content may be incorrect.">
            <a:extLst>
              <a:ext uri="{FF2B5EF4-FFF2-40B4-BE49-F238E27FC236}">
                <a16:creationId xmlns:a16="http://schemas.microsoft.com/office/drawing/2014/main" id="{3745D392-6FFB-AB1F-D20C-7CC0521FB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09" y="2427784"/>
            <a:ext cx="4966596" cy="2562225"/>
          </a:xfrm>
          <a:prstGeom prst="rect">
            <a:avLst/>
          </a:prstGeom>
        </p:spPr>
      </p:pic>
      <p:pic>
        <p:nvPicPr>
          <p:cNvPr id="7" name="Picture 6" descr="A gold coin with a white circle with a black text&#10;&#10;AI-generated content may be incorrect.">
            <a:extLst>
              <a:ext uri="{FF2B5EF4-FFF2-40B4-BE49-F238E27FC236}">
                <a16:creationId xmlns:a16="http://schemas.microsoft.com/office/drawing/2014/main" id="{A754030A-6690-2D80-2D41-1DFF3381B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98" y="2873591"/>
            <a:ext cx="702202" cy="702202"/>
          </a:xfrm>
          <a:prstGeom prst="rect">
            <a:avLst/>
          </a:prstGeom>
        </p:spPr>
      </p:pic>
      <p:pic>
        <p:nvPicPr>
          <p:cNvPr id="8" name="Picture 7" descr="A gold coin with a white circle with a black text&#10;&#10;AI-generated content may be incorrect.">
            <a:extLst>
              <a:ext uri="{FF2B5EF4-FFF2-40B4-BE49-F238E27FC236}">
                <a16:creationId xmlns:a16="http://schemas.microsoft.com/office/drawing/2014/main" id="{95CE454B-86C2-EDDB-6AE4-0E2F40869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37" y="2873591"/>
            <a:ext cx="702202" cy="702202"/>
          </a:xfrm>
          <a:prstGeom prst="rect">
            <a:avLst/>
          </a:prstGeom>
        </p:spPr>
      </p:pic>
      <p:pic>
        <p:nvPicPr>
          <p:cNvPr id="9" name="Picture 8" descr="A gold coin with a white circle with a black text&#10;&#10;AI-generated content may be incorrect.">
            <a:extLst>
              <a:ext uri="{FF2B5EF4-FFF2-40B4-BE49-F238E27FC236}">
                <a16:creationId xmlns:a16="http://schemas.microsoft.com/office/drawing/2014/main" id="{970F641D-8614-23DE-51B4-ABC7762B6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476" y="2873591"/>
            <a:ext cx="702202" cy="702202"/>
          </a:xfrm>
          <a:prstGeom prst="rect">
            <a:avLst/>
          </a:prstGeom>
        </p:spPr>
      </p:pic>
      <p:pic>
        <p:nvPicPr>
          <p:cNvPr id="10" name="Picture 9" descr="A gold coin with a white circle with a black text&#10;&#10;AI-generated content may be incorrect.">
            <a:extLst>
              <a:ext uri="{FF2B5EF4-FFF2-40B4-BE49-F238E27FC236}">
                <a16:creationId xmlns:a16="http://schemas.microsoft.com/office/drawing/2014/main" id="{D3925577-87F2-4BEE-139A-8446BF2FA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568" y="2873591"/>
            <a:ext cx="702202" cy="702202"/>
          </a:xfrm>
          <a:prstGeom prst="rect">
            <a:avLst/>
          </a:prstGeom>
        </p:spPr>
      </p:pic>
      <p:pic>
        <p:nvPicPr>
          <p:cNvPr id="11" name="Picture 10" descr="A gold coin with a white circle with a black text&#10;&#10;AI-generated content may be incorrect.">
            <a:extLst>
              <a:ext uri="{FF2B5EF4-FFF2-40B4-BE49-F238E27FC236}">
                <a16:creationId xmlns:a16="http://schemas.microsoft.com/office/drawing/2014/main" id="{1CCA403B-3A8D-9B3F-C02D-E9F80AEE5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76" y="3708897"/>
            <a:ext cx="702202" cy="702202"/>
          </a:xfrm>
          <a:prstGeom prst="rect">
            <a:avLst/>
          </a:prstGeom>
        </p:spPr>
      </p:pic>
      <p:pic>
        <p:nvPicPr>
          <p:cNvPr id="12" name="Picture 11" descr="A gold coin with a white circle with a black text&#10;&#10;AI-generated content may be incorrect.">
            <a:extLst>
              <a:ext uri="{FF2B5EF4-FFF2-40B4-BE49-F238E27FC236}">
                <a16:creationId xmlns:a16="http://schemas.microsoft.com/office/drawing/2014/main" id="{00C2E3AB-997F-586C-7608-279A265A7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98" y="3708897"/>
            <a:ext cx="702202" cy="702202"/>
          </a:xfrm>
          <a:prstGeom prst="rect">
            <a:avLst/>
          </a:prstGeom>
        </p:spPr>
      </p:pic>
      <p:pic>
        <p:nvPicPr>
          <p:cNvPr id="13" name="Picture 12" descr="A gold coin with a white circle with a black text&#10;&#10;AI-generated content may be incorrect.">
            <a:extLst>
              <a:ext uri="{FF2B5EF4-FFF2-40B4-BE49-F238E27FC236}">
                <a16:creationId xmlns:a16="http://schemas.microsoft.com/office/drawing/2014/main" id="{1FFC8DF7-E5FF-4671-3153-37EC0F1DF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37" y="3708897"/>
            <a:ext cx="702202" cy="702202"/>
          </a:xfrm>
          <a:prstGeom prst="rect">
            <a:avLst/>
          </a:prstGeom>
        </p:spPr>
      </p:pic>
      <p:pic>
        <p:nvPicPr>
          <p:cNvPr id="14" name="Picture 13" descr="A gold coin with a white circle with a black text&#10;&#10;AI-generated content may be incorrect.">
            <a:extLst>
              <a:ext uri="{FF2B5EF4-FFF2-40B4-BE49-F238E27FC236}">
                <a16:creationId xmlns:a16="http://schemas.microsoft.com/office/drawing/2014/main" id="{3B9AB477-F195-096D-1F9D-800A31D51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476" y="3708897"/>
            <a:ext cx="702202" cy="702202"/>
          </a:xfrm>
          <a:prstGeom prst="rect">
            <a:avLst/>
          </a:prstGeom>
        </p:spPr>
      </p:pic>
      <p:pic>
        <p:nvPicPr>
          <p:cNvPr id="15" name="Picture 14" descr="A gold coin with a white circle with a black text&#10;&#10;AI-generated content may be incorrect.">
            <a:extLst>
              <a:ext uri="{FF2B5EF4-FFF2-40B4-BE49-F238E27FC236}">
                <a16:creationId xmlns:a16="http://schemas.microsoft.com/office/drawing/2014/main" id="{EB589C5D-2096-2216-FB6D-84D3DDFD3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568" y="3708897"/>
            <a:ext cx="702202" cy="702202"/>
          </a:xfrm>
          <a:prstGeom prst="rect">
            <a:avLst/>
          </a:prstGeom>
        </p:spPr>
      </p:pic>
      <p:sp>
        <p:nvSpPr>
          <p:cNvPr id="16" name="Arrow: Left 15">
            <a:extLst>
              <a:ext uri="{FF2B5EF4-FFF2-40B4-BE49-F238E27FC236}">
                <a16:creationId xmlns:a16="http://schemas.microsoft.com/office/drawing/2014/main" id="{BE8BB9BC-87D9-1D01-9A0F-C3742B266FAF}"/>
              </a:ext>
            </a:extLst>
          </p:cNvPr>
          <p:cNvSpPr/>
          <p:nvPr/>
        </p:nvSpPr>
        <p:spPr>
          <a:xfrm>
            <a:off x="4791919" y="3148314"/>
            <a:ext cx="1655180" cy="98384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380570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8A376-9854-BEFE-A65C-F5D8B9F76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9954" y="983848"/>
            <a:ext cx="4382046" cy="5231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sz="44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3- </a:t>
            </a:r>
            <a:br>
              <a:rPr lang="en-US" sz="44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44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 a computer, data is stored in a </a:t>
            </a:r>
            <a:r>
              <a:rPr lang="en-US" sz="4400" b="1" i="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digital storage device </a:t>
            </a:r>
            <a:r>
              <a:rPr lang="en-US" sz="44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or memory device</a:t>
            </a: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3" name="Picture 2" descr="A hard drive with a silver disk&#10;&#10;AI-generated content may be incorrect.">
            <a:extLst>
              <a:ext uri="{FF2B5EF4-FFF2-40B4-BE49-F238E27FC236}">
                <a16:creationId xmlns:a16="http://schemas.microsoft.com/office/drawing/2014/main" id="{FCE335FC-AB1F-2B37-E20E-CADF05EC0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4" y="724545"/>
            <a:ext cx="6270662" cy="540844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91998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7786C-3C80-8CA2-6C08-40B00EB4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35" y="1325880"/>
            <a:ext cx="4171251" cy="16905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</a:pPr>
            <a:r>
              <a:rPr lang="en-US" sz="44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We follow the explanation</a:t>
            </a:r>
          </a:p>
        </p:txBody>
      </p:sp>
      <p:sp>
        <p:nvSpPr>
          <p:cNvPr id="25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418EC7-5825-3C25-4652-43AA45BFBD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00" y="647698"/>
            <a:ext cx="5381369" cy="5562139"/>
          </a:xfrm>
          <a:prstGeom prst="rect">
            <a:avLst/>
          </a:prstGeom>
          <a:effectLst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A8F6AB9-BE46-D277-777C-1A581CF06212}"/>
              </a:ext>
            </a:extLst>
          </p:cNvPr>
          <p:cNvSpPr txBox="1">
            <a:spLocks/>
          </p:cNvSpPr>
          <p:nvPr/>
        </p:nvSpPr>
        <p:spPr>
          <a:xfrm>
            <a:off x="7809954" y="3497054"/>
            <a:ext cx="4053233" cy="16905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rtl="0">
              <a:lnSpc>
                <a:spcPct val="90000"/>
              </a:lnSpc>
            </a:pPr>
            <a:r>
              <a:rPr lang="en-US" b="1" dirty="0">
                <a:solidFill>
                  <a:schemeClr val="accent3"/>
                </a:solidFill>
              </a:rPr>
              <a:t>Yes</a:t>
            </a:r>
            <a:r>
              <a:rPr lang="en-US" b="1" dirty="0">
                <a:solidFill>
                  <a:srgbClr val="EBEBEB"/>
                </a:solidFill>
              </a:rPr>
              <a:t> Or </a:t>
            </a:r>
            <a:r>
              <a:rPr lang="en-US" b="1" dirty="0">
                <a:solidFill>
                  <a:srgbClr val="FF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731124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A358D-67B0-3A27-30F3-5209040A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9412" y="257583"/>
            <a:ext cx="3727048" cy="5657033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>
              <a:lnSpc>
                <a:spcPct val="90000"/>
              </a:lnSpc>
            </a:pPr>
            <a:r>
              <a:rPr lang="en-US" sz="4000" b="1" dirty="0">
                <a:solidFill>
                  <a:schemeClr val="bg1"/>
                </a:solidFill>
              </a:rPr>
              <a:t>4- 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the computer has a management system called the memory management Unit </a:t>
            </a:r>
            <a:r>
              <a:rPr lang="en-US" sz="4000" b="1" dirty="0">
                <a:solidFill>
                  <a:schemeClr val="accent3"/>
                </a:solidFill>
              </a:rPr>
              <a:t>(MMU).</a:t>
            </a:r>
            <a:endParaRPr lang="en-US" sz="4000" b="0" i="0" kern="1200" dirty="0">
              <a:solidFill>
                <a:schemeClr val="accent3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4" name="Picture 3" descr="A green computer ram with black text&#10;&#10;AI-generated content may be incorrect.">
            <a:extLst>
              <a:ext uri="{FF2B5EF4-FFF2-40B4-BE49-F238E27FC236}">
                <a16:creationId xmlns:a16="http://schemas.microsoft.com/office/drawing/2014/main" id="{3BB89FB1-9939-EC35-66FB-16BFEB50EB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9" b="36344"/>
          <a:stretch>
            <a:fillRect/>
          </a:stretch>
        </p:blipFill>
        <p:spPr>
          <a:xfrm rot="1626137">
            <a:off x="545463" y="2231900"/>
            <a:ext cx="6858000" cy="191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91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1CE3E7-CB3E-1D02-89F0-098C4AA34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8DA33-F9E8-8D88-AE30-F9433D5D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88" y="462987"/>
            <a:ext cx="4213526" cy="51802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sz="6600" b="1" dirty="0"/>
              <a:t>5- </a:t>
            </a:r>
            <a:r>
              <a:rPr lang="en-US" sz="6600" b="1" dirty="0">
                <a:solidFill>
                  <a:schemeClr val="accent3"/>
                </a:solidFill>
              </a:rPr>
              <a:t>RAM</a:t>
            </a:r>
            <a:r>
              <a:rPr lang="en-US" sz="6600" b="1" dirty="0"/>
              <a:t> (random access memory)</a:t>
            </a:r>
          </a:p>
        </p:txBody>
      </p:sp>
      <p:pic>
        <p:nvPicPr>
          <p:cNvPr id="4" name="Picture 3" descr="A green computer ram with black text&#10;&#10;AI-generated content may be incorrect.">
            <a:extLst>
              <a:ext uri="{FF2B5EF4-FFF2-40B4-BE49-F238E27FC236}">
                <a16:creationId xmlns:a16="http://schemas.microsoft.com/office/drawing/2014/main" id="{216B78FF-3C57-96F9-32FB-2B02977C70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3" r="9" b="6729"/>
          <a:stretch>
            <a:fillRect/>
          </a:stretch>
        </p:blipFill>
        <p:spPr>
          <a:xfrm>
            <a:off x="4634682" y="10"/>
            <a:ext cx="755731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FEFF673-A9DE-416D-A04E-1D5090454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62436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719C04-9357-D8B1-B488-0503D11EF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2B328-1D8A-7F9C-676C-F51C3B2C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904" y="980954"/>
            <a:ext cx="5544532" cy="4896091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>
              <a:lnSpc>
                <a:spcPct val="90000"/>
              </a:lnSpc>
            </a:pPr>
            <a:r>
              <a:rPr lang="en-US" sz="7200" b="1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6- </a:t>
            </a:r>
            <a:r>
              <a:rPr lang="en-US" sz="7200" b="1" i="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GPU</a:t>
            </a:r>
            <a:r>
              <a:rPr lang="en-US" sz="7200" b="1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(Graphics Processing Unit).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18C21-A7AC-2185-101D-7430E92690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1323723"/>
            <a:ext cx="5450557" cy="421055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422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533027-1FB1-5E23-4547-7744F4717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4" name="Picture 3" descr="A green computer ram with black text&#10;&#10;AI-generated content may be incorrect.">
            <a:extLst>
              <a:ext uri="{FF2B5EF4-FFF2-40B4-BE49-F238E27FC236}">
                <a16:creationId xmlns:a16="http://schemas.microsoft.com/office/drawing/2014/main" id="{4F9307D0-D057-AA82-C52D-A7A09649A3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7" r="3" b="31507"/>
          <a:stretch>
            <a:fillRect/>
          </a:stretch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1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85737-485E-570C-EF81-57AF7BC37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05" y="4854346"/>
            <a:ext cx="11555085" cy="1479218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>
              <a:lnSpc>
                <a:spcPct val="90000"/>
              </a:lnSpc>
            </a:pPr>
            <a:r>
              <a:rPr lang="en-US" sz="4000" b="1" dirty="0">
                <a:solidFill>
                  <a:srgbClr val="EBEBEB"/>
                </a:solidFill>
              </a:rPr>
              <a:t>7- When a new program stats on the computer, its information is stored in the RAM.</a:t>
            </a:r>
          </a:p>
        </p:txBody>
      </p:sp>
    </p:spTree>
    <p:extLst>
      <p:ext uri="{BB962C8B-B14F-4D97-AF65-F5344CB8AC3E}">
        <p14:creationId xmlns:p14="http://schemas.microsoft.com/office/powerpoint/2010/main" val="3747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3F526F-1D80-088D-B453-10305681C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15FCF2-B55D-7EB7-3412-2446AD83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2418" y="1377387"/>
            <a:ext cx="4192588" cy="4170347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>
              <a:lnSpc>
                <a:spcPct val="90000"/>
              </a:lnSpc>
            </a:pPr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9- </a:t>
            </a:r>
            <a:r>
              <a:rPr lang="en-US" sz="4800" b="1" i="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Rom</a:t>
            </a:r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is the permanent memory that stores read only data.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90DB6F8B-35AF-79AF-7D75-113964211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4" y="896988"/>
            <a:ext cx="6270662" cy="506355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27044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8D1DA3-E5A5-4B4F-70B4-2F337F2D0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9BBA1-4637-8D7D-AB6A-1690E9585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578" y="1446128"/>
            <a:ext cx="4990944" cy="4063468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>
              <a:lnSpc>
                <a:spcPct val="90000"/>
              </a:lnSpc>
            </a:pPr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10- </a:t>
            </a:r>
            <a:r>
              <a:rPr lang="en-US" sz="4800" b="0" i="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(SSD) </a:t>
            </a:r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the speed to read and write data is faster than HDD.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ar-E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4" name="Picture 3" descr="A black rectangular object with a black rectangular object with a black background&#10;&#10;AI-generated content may be incorrect.">
            <a:extLst>
              <a:ext uri="{FF2B5EF4-FFF2-40B4-BE49-F238E27FC236}">
                <a16:creationId xmlns:a16="http://schemas.microsoft.com/office/drawing/2014/main" id="{995BCAE1-EE13-1B4E-B437-12A597035B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4" y="1446127"/>
            <a:ext cx="5450557" cy="39652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61816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3E0608-2228-031A-BC3F-56B722B3D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EBB57-B293-BA28-E31B-45450FE317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1" r="-1" b="42014"/>
          <a:stretch>
            <a:fillRect/>
          </a:stretch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2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C44135-4DE9-104E-2AF7-EC73E4216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62" y="4543702"/>
            <a:ext cx="11482085" cy="17187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sz="3600" b="1" dirty="0">
                <a:solidFill>
                  <a:srgbClr val="EBEBEB"/>
                </a:solidFill>
              </a:rPr>
              <a:t>11- </a:t>
            </a:r>
            <a:r>
              <a:rPr lang="en-US" sz="3600" b="1" dirty="0">
                <a:solidFill>
                  <a:schemeClr val="accent3"/>
                </a:solidFill>
              </a:rPr>
              <a:t>GPU</a:t>
            </a:r>
            <a:r>
              <a:rPr lang="en-US" sz="3600" b="1" dirty="0">
                <a:solidFill>
                  <a:srgbClr val="EBEBEB"/>
                </a:solidFill>
              </a:rPr>
              <a:t> helps us play high definition Video games and make computer animations and drawings.</a:t>
            </a:r>
          </a:p>
        </p:txBody>
      </p:sp>
    </p:spTree>
    <p:extLst>
      <p:ext uri="{BB962C8B-B14F-4D97-AF65-F5344CB8AC3E}">
        <p14:creationId xmlns:p14="http://schemas.microsoft.com/office/powerpoint/2010/main" val="185845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A1AB-7E54-CE1E-549F-89CEA43E6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535" y="324466"/>
            <a:ext cx="9144000" cy="4581832"/>
          </a:xfrm>
        </p:spPr>
        <p:txBody>
          <a:bodyPr>
            <a:normAutofit fontScale="90000"/>
          </a:bodyPr>
          <a:lstStyle/>
          <a:p>
            <a:r>
              <a:rPr lang="en-US" sz="37200" dirty="0"/>
              <a:t>ICT</a:t>
            </a:r>
            <a:endParaRPr lang="ar-EG" sz="37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9410BF-947B-2C44-CD99-421365520B67}"/>
              </a:ext>
            </a:extLst>
          </p:cNvPr>
          <p:cNvSpPr txBox="1">
            <a:spLocks/>
          </p:cNvSpPr>
          <p:nvPr/>
        </p:nvSpPr>
        <p:spPr>
          <a:xfrm>
            <a:off x="2875935" y="1951702"/>
            <a:ext cx="9144000" cy="45818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7900" dirty="0"/>
              <a:t>Grade 4</a:t>
            </a:r>
            <a:endParaRPr lang="ar-EG" sz="37200" dirty="0"/>
          </a:p>
        </p:txBody>
      </p:sp>
    </p:spTree>
    <p:extLst>
      <p:ext uri="{BB962C8B-B14F-4D97-AF65-F5344CB8AC3E}">
        <p14:creationId xmlns:p14="http://schemas.microsoft.com/office/powerpoint/2010/main" val="3829477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1B6F0-E01D-D87F-E7B1-D8FCF9F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445" y="378519"/>
            <a:ext cx="496602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sz="8000" b="1" dirty="0"/>
              <a:t>Exercise</a:t>
            </a:r>
          </a:p>
        </p:txBody>
      </p:sp>
      <p:pic>
        <p:nvPicPr>
          <p:cNvPr id="4" name="Picture 3" descr="A yellow folders and a pen&#10;&#10;AI-generated content may be incorrect.">
            <a:extLst>
              <a:ext uri="{FF2B5EF4-FFF2-40B4-BE49-F238E27FC236}">
                <a16:creationId xmlns:a16="http://schemas.microsoft.com/office/drawing/2014/main" id="{CB8E3796-EC44-9511-BD43-0DCAF1E8C1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6" r="13779" b="-1"/>
          <a:stretch>
            <a:fillRect/>
          </a:stretch>
        </p:blipFill>
        <p:spPr>
          <a:xfrm>
            <a:off x="4542084" y="10"/>
            <a:ext cx="755731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FEFF673-A9DE-416D-A04E-1D5090454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76436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97794-197F-2953-2FF9-2F2B7F9B0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6691097" cy="4142772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>
              <a:lnSpc>
                <a:spcPct val="90000"/>
              </a:lnSpc>
            </a:pPr>
            <a:r>
              <a:rPr lang="en-US" sz="8800" b="1">
                <a:solidFill>
                  <a:srgbClr val="EBEBEB"/>
                </a:solidFill>
              </a:rPr>
              <a:t>Page Number </a:t>
            </a:r>
            <a:br>
              <a:rPr lang="en-US" sz="8800" b="1">
                <a:solidFill>
                  <a:srgbClr val="EBEBEB"/>
                </a:solidFill>
              </a:rPr>
            </a:br>
            <a:r>
              <a:rPr lang="en-US" sz="8800" b="1">
                <a:solidFill>
                  <a:srgbClr val="EBEBEB"/>
                </a:solidFill>
              </a:rPr>
              <a:t>04</a:t>
            </a:r>
            <a:endParaRPr lang="en-US" sz="8800" b="1" dirty="0">
              <a:solidFill>
                <a:srgbClr val="EBEBEB"/>
              </a:solidFill>
            </a:endParaRPr>
          </a:p>
        </p:txBody>
      </p:sp>
      <p:sp>
        <p:nvSpPr>
          <p:cNvPr id="42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D6F80C-0432-688D-0F4D-BE0D1CAB52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4" r="9154"/>
          <a:stretch/>
        </p:blipFill>
        <p:spPr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7245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9FE89F-1136-C58A-F90A-FEA8F08B1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rtl="0"/>
            <a:r>
              <a:rPr lang="en-US" sz="7200" dirty="0">
                <a:solidFill>
                  <a:srgbClr val="EBEBEB"/>
                </a:solidFill>
              </a:rPr>
              <a:t>The Unit of Memory is …………..</a:t>
            </a:r>
          </a:p>
        </p:txBody>
      </p:sp>
      <p:sp>
        <p:nvSpPr>
          <p:cNvPr id="42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artoon of a child sitting at a table with a pencil&#10;&#10;AI-generated content may be incorrect.">
            <a:extLst>
              <a:ext uri="{FF2B5EF4-FFF2-40B4-BE49-F238E27FC236}">
                <a16:creationId xmlns:a16="http://schemas.microsoft.com/office/drawing/2014/main" id="{F636CC74-EFB2-55BA-E86E-32FACC8DF9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6" r="14223"/>
          <a:stretch>
            <a:fillRect/>
          </a:stretch>
        </p:blipFill>
        <p:spPr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4" name="Picture 3" descr="A red rectangular object with a black border&#10;&#10;AI-generated content may be incorrect.">
            <a:extLst>
              <a:ext uri="{FF2B5EF4-FFF2-40B4-BE49-F238E27FC236}">
                <a16:creationId xmlns:a16="http://schemas.microsoft.com/office/drawing/2014/main" id="{4B73344D-9BDC-0A21-A355-DDB8D4CE55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76503">
            <a:off x="9331753" y="4272985"/>
            <a:ext cx="1373919" cy="65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34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3F5E8-2002-0D2B-5399-B2AF9E5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30" y="285921"/>
            <a:ext cx="640128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sz="5400" b="1" dirty="0"/>
              <a:t>2- If 1KB is 1024 Bytes, then 3 KB is …….. Bytes.</a:t>
            </a:r>
          </a:p>
        </p:txBody>
      </p:sp>
      <p:pic>
        <p:nvPicPr>
          <p:cNvPr id="4" name="Picture 3" descr="A cartoon of a child holding a pencil and writing in a book&#10;&#10;AI-generated content may be incorrect.">
            <a:extLst>
              <a:ext uri="{FF2B5EF4-FFF2-40B4-BE49-F238E27FC236}">
                <a16:creationId xmlns:a16="http://schemas.microsoft.com/office/drawing/2014/main" id="{1814D1B3-EE96-332F-09C6-C4DED1D2B4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" r="2" b="2"/>
          <a:stretch>
            <a:fillRect/>
          </a:stretch>
        </p:blipFill>
        <p:spPr>
          <a:xfrm>
            <a:off x="6094411" y="10"/>
            <a:ext cx="609759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A5788BB-481F-4FC7-AD49-73D20DDD6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2437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3EAC2-74C5-63FF-1B2A-ADF07C19F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FBE9-5BA8-104F-9C11-F7B993EEB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6691097" cy="4142772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>
              <a:lnSpc>
                <a:spcPct val="90000"/>
              </a:lnSpc>
            </a:pPr>
            <a:r>
              <a:rPr lang="en-US" sz="8800" b="1" dirty="0">
                <a:solidFill>
                  <a:srgbClr val="EBEBEB"/>
                </a:solidFill>
              </a:rPr>
              <a:t>Page Number </a:t>
            </a:r>
            <a:br>
              <a:rPr lang="en-US" sz="8800" b="1" dirty="0">
                <a:solidFill>
                  <a:srgbClr val="EBEBEB"/>
                </a:solidFill>
              </a:rPr>
            </a:br>
            <a:r>
              <a:rPr lang="en-US" sz="8800" b="1" dirty="0">
                <a:solidFill>
                  <a:srgbClr val="EBEBEB"/>
                </a:solidFill>
              </a:rPr>
              <a:t>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9F6712-1150-076D-5F3A-5FEA61B3F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4" r="9154"/>
          <a:stretch/>
        </p:blipFill>
        <p:spPr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279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7A558-91A0-869B-6D8E-E697FA8FB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2BBDD-5FDB-6A72-81F7-C7D8CEDC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802" y="757672"/>
            <a:ext cx="7279204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sz="6000" dirty="0"/>
              <a:t>3- </a:t>
            </a:r>
            <a:r>
              <a:rPr lang="ro-RO" sz="6000" dirty="0"/>
              <a:t>Data in a computer is stored in ______________</a:t>
            </a:r>
            <a:endParaRPr lang="en-US" sz="4800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D5B2A3-F5B3-1B05-F45D-218E5AAEC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25891" y="209037"/>
            <a:ext cx="6439925" cy="6439925"/>
          </a:xfrm>
          <a:prstGeom prst="rect">
            <a:avLst/>
          </a:prstGeom>
        </p:spPr>
      </p:pic>
      <p:pic>
        <p:nvPicPr>
          <p:cNvPr id="3" name="Picture 2" descr="A hard drive with a silver disk&#10;&#10;AI-generated content may be incorrect.">
            <a:extLst>
              <a:ext uri="{FF2B5EF4-FFF2-40B4-BE49-F238E27FC236}">
                <a16:creationId xmlns:a16="http://schemas.microsoft.com/office/drawing/2014/main" id="{44932A9F-0D4D-41C3-5113-614FBA69E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460" y="4463306"/>
            <a:ext cx="2615039" cy="225547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3171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CF133-9B4A-FDBD-E638-E1A21AA5A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462D2-4C23-ED7E-B35E-4EF57137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30" y="285921"/>
            <a:ext cx="640128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dirty="0"/>
              <a:t>4- The unit that manages storage devices in a computer is called ___________</a:t>
            </a:r>
            <a:br>
              <a:rPr lang="en-US" dirty="0"/>
            </a:br>
            <a:endParaRPr lang="en-US" sz="5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091BB-C108-E41C-2EDE-DF697A1E1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0" b="4660"/>
          <a:stretch/>
        </p:blipFill>
        <p:spPr>
          <a:xfrm>
            <a:off x="6233307" y="0"/>
            <a:ext cx="6097590" cy="6857990"/>
          </a:xfrm>
          <a:prstGeom prst="rect">
            <a:avLst/>
          </a:prstGeom>
        </p:spPr>
      </p:pic>
      <p:pic>
        <p:nvPicPr>
          <p:cNvPr id="5" name="Picture 4" descr="A green computer ram with black text&#10;&#10;AI-generated content may be incorrect.">
            <a:extLst>
              <a:ext uri="{FF2B5EF4-FFF2-40B4-BE49-F238E27FC236}">
                <a16:creationId xmlns:a16="http://schemas.microsoft.com/office/drawing/2014/main" id="{F1A92859-7970-B601-816E-AE628E7E2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9" b="36344"/>
          <a:stretch>
            <a:fillRect/>
          </a:stretch>
        </p:blipFill>
        <p:spPr>
          <a:xfrm rot="1626137">
            <a:off x="-83910" y="4972845"/>
            <a:ext cx="4039554" cy="112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6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3109C2-6548-6D4D-C580-9A19143C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B59B9-D505-D060-9F34-6306CC60C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358" y="1447800"/>
            <a:ext cx="5599942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sz="5600"/>
              <a:t>5- The full form of RAM is ______________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D1EC32-8D7D-4EEB-B117-8A6BFB8E0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-659120" y="659121"/>
            <a:ext cx="6858001" cy="5539756"/>
          </a:xfrm>
          <a:custGeom>
            <a:avLst/>
            <a:gdLst>
              <a:gd name="connsiteX0" fmla="*/ 6858001 w 6858001"/>
              <a:gd name="connsiteY0" fmla="*/ 1344715 h 5539756"/>
              <a:gd name="connsiteX1" fmla="*/ 6858001 w 6858001"/>
              <a:gd name="connsiteY1" fmla="*/ 1177 h 5539756"/>
              <a:gd name="connsiteX2" fmla="*/ 6702324 w 6858001"/>
              <a:gd name="connsiteY2" fmla="*/ 26222 h 5539756"/>
              <a:gd name="connsiteX3" fmla="*/ 6547333 w 6858001"/>
              <a:gd name="connsiteY3" fmla="*/ 50091 h 5539756"/>
              <a:gd name="connsiteX4" fmla="*/ 6391657 w 6858001"/>
              <a:gd name="connsiteY4" fmla="*/ 73455 h 5539756"/>
              <a:gd name="connsiteX5" fmla="*/ 6235294 w 6858001"/>
              <a:gd name="connsiteY5" fmla="*/ 93458 h 5539756"/>
              <a:gd name="connsiteX6" fmla="*/ 6079618 w 6858001"/>
              <a:gd name="connsiteY6" fmla="*/ 113629 h 5539756"/>
              <a:gd name="connsiteX7" fmla="*/ 5923255 w 6858001"/>
              <a:gd name="connsiteY7" fmla="*/ 132455 h 5539756"/>
              <a:gd name="connsiteX8" fmla="*/ 5768950 w 6858001"/>
              <a:gd name="connsiteY8" fmla="*/ 148591 h 5539756"/>
              <a:gd name="connsiteX9" fmla="*/ 5612588 w 6858001"/>
              <a:gd name="connsiteY9" fmla="*/ 163887 h 5539756"/>
              <a:gd name="connsiteX10" fmla="*/ 5456911 w 6858001"/>
              <a:gd name="connsiteY10" fmla="*/ 177839 h 5539756"/>
              <a:gd name="connsiteX11" fmla="*/ 5303978 w 6858001"/>
              <a:gd name="connsiteY11" fmla="*/ 189941 h 5539756"/>
              <a:gd name="connsiteX12" fmla="*/ 5148987 w 6858001"/>
              <a:gd name="connsiteY12" fmla="*/ 202044 h 5539756"/>
              <a:gd name="connsiteX13" fmla="*/ 4996054 w 6858001"/>
              <a:gd name="connsiteY13" fmla="*/ 212129 h 5539756"/>
              <a:gd name="connsiteX14" fmla="*/ 4843120 w 6858001"/>
              <a:gd name="connsiteY14" fmla="*/ 220029 h 5539756"/>
              <a:gd name="connsiteX15" fmla="*/ 4690873 w 6858001"/>
              <a:gd name="connsiteY15" fmla="*/ 228266 h 5539756"/>
              <a:gd name="connsiteX16" fmla="*/ 4539997 w 6858001"/>
              <a:gd name="connsiteY16" fmla="*/ 235157 h 5539756"/>
              <a:gd name="connsiteX17" fmla="*/ 4390492 w 6858001"/>
              <a:gd name="connsiteY17" fmla="*/ 240032 h 5539756"/>
              <a:gd name="connsiteX18" fmla="*/ 4240988 w 6858001"/>
              <a:gd name="connsiteY18" fmla="*/ 244234 h 5539756"/>
              <a:gd name="connsiteX19" fmla="*/ 4092855 w 6858001"/>
              <a:gd name="connsiteY19" fmla="*/ 248268 h 5539756"/>
              <a:gd name="connsiteX20" fmla="*/ 3946780 w 6858001"/>
              <a:gd name="connsiteY20" fmla="*/ 250117 h 5539756"/>
              <a:gd name="connsiteX21" fmla="*/ 3800704 w 6858001"/>
              <a:gd name="connsiteY21" fmla="*/ 252134 h 5539756"/>
              <a:gd name="connsiteX22" fmla="*/ 3656686 w 6858001"/>
              <a:gd name="connsiteY22" fmla="*/ 253143 h 5539756"/>
              <a:gd name="connsiteX23" fmla="*/ 3514040 w 6858001"/>
              <a:gd name="connsiteY23" fmla="*/ 252134 h 5539756"/>
              <a:gd name="connsiteX24" fmla="*/ 3372765 w 6858001"/>
              <a:gd name="connsiteY24" fmla="*/ 252134 h 5539756"/>
              <a:gd name="connsiteX25" fmla="*/ 3232862 w 6858001"/>
              <a:gd name="connsiteY25" fmla="*/ 250117 h 5539756"/>
              <a:gd name="connsiteX26" fmla="*/ 3095702 w 6858001"/>
              <a:gd name="connsiteY26" fmla="*/ 247092 h 5539756"/>
              <a:gd name="connsiteX27" fmla="*/ 2959914 w 6858001"/>
              <a:gd name="connsiteY27" fmla="*/ 244234 h 5539756"/>
              <a:gd name="connsiteX28" fmla="*/ 2826868 w 6858001"/>
              <a:gd name="connsiteY28" fmla="*/ 241040 h 5539756"/>
              <a:gd name="connsiteX29" fmla="*/ 2694509 w 6858001"/>
              <a:gd name="connsiteY29" fmla="*/ 236166 h 5539756"/>
              <a:gd name="connsiteX30" fmla="*/ 2564208 w 6858001"/>
              <a:gd name="connsiteY30" fmla="*/ 230955 h 5539756"/>
              <a:gd name="connsiteX31" fmla="*/ 2436649 w 6858001"/>
              <a:gd name="connsiteY31" fmla="*/ 226249 h 5539756"/>
              <a:gd name="connsiteX32" fmla="*/ 2187703 w 6858001"/>
              <a:gd name="connsiteY32" fmla="*/ 212969 h 5539756"/>
              <a:gd name="connsiteX33" fmla="*/ 1949045 w 6858001"/>
              <a:gd name="connsiteY33" fmla="*/ 198850 h 5539756"/>
              <a:gd name="connsiteX34" fmla="*/ 1719988 w 6858001"/>
              <a:gd name="connsiteY34" fmla="*/ 184058 h 5539756"/>
              <a:gd name="connsiteX35" fmla="*/ 1503275 w 6858001"/>
              <a:gd name="connsiteY35" fmla="*/ 167753 h 5539756"/>
              <a:gd name="connsiteX36" fmla="*/ 1296163 w 6858001"/>
              <a:gd name="connsiteY36" fmla="*/ 150776 h 5539756"/>
              <a:gd name="connsiteX37" fmla="*/ 1104139 w 6858001"/>
              <a:gd name="connsiteY37" fmla="*/ 132455 h 5539756"/>
              <a:gd name="connsiteX38" fmla="*/ 923774 w 6858001"/>
              <a:gd name="connsiteY38" fmla="*/ 114469 h 5539756"/>
              <a:gd name="connsiteX39" fmla="*/ 757810 w 6858001"/>
              <a:gd name="connsiteY39" fmla="*/ 96484 h 5539756"/>
              <a:gd name="connsiteX40" fmla="*/ 605563 w 6858001"/>
              <a:gd name="connsiteY40" fmla="*/ 79507 h 5539756"/>
              <a:gd name="connsiteX41" fmla="*/ 470460 w 6858001"/>
              <a:gd name="connsiteY41" fmla="*/ 63370 h 5539756"/>
              <a:gd name="connsiteX42" fmla="*/ 348388 w 6858001"/>
              <a:gd name="connsiteY42" fmla="*/ 48074 h 5539756"/>
              <a:gd name="connsiteX43" fmla="*/ 245518 w 6858001"/>
              <a:gd name="connsiteY43" fmla="*/ 35299 h 5539756"/>
              <a:gd name="connsiteX44" fmla="*/ 159107 w 6858001"/>
              <a:gd name="connsiteY44" fmla="*/ 23197 h 5539756"/>
              <a:gd name="connsiteX45" fmla="*/ 40463 w 6858001"/>
              <a:gd name="connsiteY45" fmla="*/ 5883 h 5539756"/>
              <a:gd name="connsiteX46" fmla="*/ 1 w 6858001"/>
              <a:gd name="connsiteY46" fmla="*/ 0 h 5539756"/>
              <a:gd name="connsiteX47" fmla="*/ 1 w 6858001"/>
              <a:gd name="connsiteY47" fmla="*/ 905405 h 5539756"/>
              <a:gd name="connsiteX48" fmla="*/ 0 w 6858001"/>
              <a:gd name="connsiteY48" fmla="*/ 905405 h 5539756"/>
              <a:gd name="connsiteX49" fmla="*/ 0 w 6858001"/>
              <a:gd name="connsiteY49" fmla="*/ 5539756 h 5539756"/>
              <a:gd name="connsiteX50" fmla="*/ 6858000 w 6858001"/>
              <a:gd name="connsiteY50" fmla="*/ 5539756 h 5539756"/>
              <a:gd name="connsiteX51" fmla="*/ 6858000 w 6858001"/>
              <a:gd name="connsiteY51" fmla="*/ 1344715 h 553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39756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405"/>
                </a:lnTo>
                <a:lnTo>
                  <a:pt x="0" y="905405"/>
                </a:lnTo>
                <a:lnTo>
                  <a:pt x="0" y="5539756"/>
                </a:lnTo>
                <a:lnTo>
                  <a:pt x="6858000" y="5539756"/>
                </a:lnTo>
                <a:lnTo>
                  <a:pt x="6858000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ar-E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60105-632A-6718-A25E-AB460FD004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26100" y="237686"/>
            <a:ext cx="4162324" cy="4307101"/>
          </a:xfrm>
          <a:prstGeom prst="rect">
            <a:avLst/>
          </a:prstGeom>
          <a:effectLst/>
        </p:spPr>
      </p:pic>
      <p:sp>
        <p:nvSpPr>
          <p:cNvPr id="25" name="Freeform 27">
            <a:extLst>
              <a:ext uri="{FF2B5EF4-FFF2-40B4-BE49-F238E27FC236}">
                <a16:creationId xmlns:a16="http://schemas.microsoft.com/office/drawing/2014/main" id="{38EBD67A-F537-456C-967F-D1E5910B7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93485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een computer ram with black text&#10;&#10;AI-generated content may be incorrect.">
            <a:extLst>
              <a:ext uri="{FF2B5EF4-FFF2-40B4-BE49-F238E27FC236}">
                <a16:creationId xmlns:a16="http://schemas.microsoft.com/office/drawing/2014/main" id="{B7DBF5E5-C44C-57DE-D7F9-1C9F3D973B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9" b="36344"/>
          <a:stretch>
            <a:fillRect/>
          </a:stretch>
        </p:blipFill>
        <p:spPr>
          <a:xfrm>
            <a:off x="643854" y="4589982"/>
            <a:ext cx="3990829" cy="111571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00754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A966E-4A2C-0A1D-FF16-157D471A9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E8A5D-49BD-AFD7-6ACB-5D1DC115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30" y="285921"/>
            <a:ext cx="640128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dirty="0"/>
              <a:t>6- The full form of GPU is ______________</a:t>
            </a:r>
            <a:br>
              <a:rPr lang="en-US" dirty="0"/>
            </a:br>
            <a:endParaRPr lang="en-US" sz="5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32BB24-2354-CCF2-ABF7-1EBF45445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3" y="4541718"/>
            <a:ext cx="2998424" cy="2316282"/>
          </a:xfrm>
          <a:prstGeom prst="rect">
            <a:avLst/>
          </a:prstGeom>
          <a:effectLst/>
        </p:spPr>
      </p:pic>
      <p:pic>
        <p:nvPicPr>
          <p:cNvPr id="6" name="Picture 5" descr="Cartoon of a person thinking&#10;&#10;AI-generated content may be incorrect.">
            <a:extLst>
              <a:ext uri="{FF2B5EF4-FFF2-40B4-BE49-F238E27FC236}">
                <a16:creationId xmlns:a16="http://schemas.microsoft.com/office/drawing/2014/main" id="{7EB6CF39-5140-6BC4-E18F-B66143938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29752" y="165761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1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8C28C-9251-9E62-3169-11305C5CD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118" y="1325880"/>
            <a:ext cx="4620209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sz="60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Homework</a:t>
            </a:r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ar-EG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4" name="Picture 3" descr="A book and pencil with a house on it&#10;&#10;AI-generated content may be incorrect.">
            <a:extLst>
              <a:ext uri="{FF2B5EF4-FFF2-40B4-BE49-F238E27FC236}">
                <a16:creationId xmlns:a16="http://schemas.microsoft.com/office/drawing/2014/main" id="{515F8D11-1598-8D65-420D-8D1057D848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4" y="703489"/>
            <a:ext cx="5450557" cy="54505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50170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C814D-EB66-DA41-AF64-EC473DF25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537" y="523567"/>
            <a:ext cx="8825658" cy="3329581"/>
          </a:xfrm>
        </p:spPr>
        <p:txBody>
          <a:bodyPr/>
          <a:lstStyle/>
          <a:p>
            <a:r>
              <a:rPr lang="en-US" dirty="0"/>
              <a:t>Enter the notebook and write the following:</a:t>
            </a:r>
            <a:endParaRPr lang="ar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E3409-D686-729E-2E74-7A1D9EA81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993" y="2208266"/>
            <a:ext cx="4486404" cy="448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30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B4CD8-2651-7C76-8647-7D65C9309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DF34-8650-7EDE-10FC-55898330F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6691097" cy="4142772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>
              <a:lnSpc>
                <a:spcPct val="90000"/>
              </a:lnSpc>
            </a:pPr>
            <a:r>
              <a:rPr lang="en-US" sz="8800" b="1" dirty="0">
                <a:solidFill>
                  <a:srgbClr val="EBEBEB"/>
                </a:solidFill>
              </a:rPr>
              <a:t>Page Number </a:t>
            </a:r>
            <a:br>
              <a:rPr lang="en-US" sz="8800" b="1" dirty="0">
                <a:solidFill>
                  <a:srgbClr val="EBEBEB"/>
                </a:solidFill>
              </a:rPr>
            </a:br>
            <a:r>
              <a:rPr lang="en-US" sz="8800" b="1" dirty="0">
                <a:solidFill>
                  <a:srgbClr val="EBEBEB"/>
                </a:solidFill>
              </a:rPr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9DDB0-F4E3-E02F-FF89-EC2D2A42D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4" r="9154"/>
          <a:stretch/>
        </p:blipFill>
        <p:spPr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597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6AA70-7FFD-C6A2-1D15-7C3137E69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967" y="1325880"/>
            <a:ext cx="415833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Thank you for everything</a:t>
            </a:r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ar-EG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39" name="Graphic 38" descr="Handshake">
            <a:extLst>
              <a:ext uri="{FF2B5EF4-FFF2-40B4-BE49-F238E27FC236}">
                <a16:creationId xmlns:a16="http://schemas.microsoft.com/office/drawing/2014/main" id="{3F2AF260-3AF4-F918-C8E8-78C6C625D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854" y="703489"/>
            <a:ext cx="5450557" cy="54505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99879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9711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DF5DD-70DD-A14B-C9FC-65E34ACC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37" y="275303"/>
            <a:ext cx="8825657" cy="1031290"/>
          </a:xfrm>
        </p:spPr>
        <p:txBody>
          <a:bodyPr/>
          <a:lstStyle/>
          <a:p>
            <a:pPr algn="ctr"/>
            <a:r>
              <a:rPr lang="ro-RO" sz="8000" b="1" dirty="0"/>
              <a:t>Lesson title</a:t>
            </a:r>
            <a:endParaRPr lang="ar-EG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46EE9A-8C21-004E-9CB0-54CD93568534}"/>
              </a:ext>
            </a:extLst>
          </p:cNvPr>
          <p:cNvSpPr txBox="1">
            <a:spLocks/>
          </p:cNvSpPr>
          <p:nvPr/>
        </p:nvSpPr>
        <p:spPr>
          <a:xfrm>
            <a:off x="1258195" y="1591697"/>
            <a:ext cx="8825657" cy="1031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o-RO" sz="5400" b="1" dirty="0"/>
              <a:t>Computer Memory</a:t>
            </a:r>
            <a:endParaRPr lang="ar-EG" sz="7200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B781974-14F6-30CE-1ACC-1578929DF1FB}"/>
              </a:ext>
            </a:extLst>
          </p:cNvPr>
          <p:cNvSpPr txBox="1">
            <a:spLocks/>
          </p:cNvSpPr>
          <p:nvPr/>
        </p:nvSpPr>
        <p:spPr>
          <a:xfrm>
            <a:off x="6761072" y="3037133"/>
            <a:ext cx="5167185" cy="18055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/>
              <a:t>T</a:t>
            </a:r>
            <a:r>
              <a:rPr lang="ro-RO" sz="5400" dirty="0"/>
              <a:t>he </a:t>
            </a:r>
            <a:r>
              <a:rPr lang="en-US" sz="5400" dirty="0"/>
              <a:t>D</a:t>
            </a:r>
            <a:r>
              <a:rPr lang="ro-RO" sz="5400" dirty="0"/>
              <a:t>ate</a:t>
            </a:r>
            <a:endParaRPr lang="ar-EG" sz="5400" dirty="0"/>
          </a:p>
          <a:p>
            <a:pPr algn="ctr"/>
            <a:r>
              <a:rPr lang="en-US" sz="5400" dirty="0"/>
              <a:t>2025 / 9 / </a:t>
            </a:r>
            <a:endParaRPr lang="ar-EG" sz="5400" dirty="0"/>
          </a:p>
        </p:txBody>
      </p:sp>
      <p:pic>
        <p:nvPicPr>
          <p:cNvPr id="5" name="Picture 4" descr="A green computer ram with black text&#10;&#10;AI-generated content may be incorrect.">
            <a:extLst>
              <a:ext uri="{FF2B5EF4-FFF2-40B4-BE49-F238E27FC236}">
                <a16:creationId xmlns:a16="http://schemas.microsoft.com/office/drawing/2014/main" id="{BE9E9AD4-9C6D-1D2B-269F-3508C82F0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9" b="36344"/>
          <a:stretch>
            <a:fillRect/>
          </a:stretch>
        </p:blipFill>
        <p:spPr>
          <a:xfrm rot="1626137">
            <a:off x="405580" y="3564263"/>
            <a:ext cx="6858000" cy="191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26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499B1-0A59-111C-001E-D3410E04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23" y="192506"/>
            <a:ext cx="11385754" cy="6296784"/>
          </a:xfrm>
        </p:spPr>
        <p:txBody>
          <a:bodyPr/>
          <a:lstStyle/>
          <a:p>
            <a:pPr rtl="0"/>
            <a:r>
              <a:rPr lang="en-US" sz="3600" b="1" dirty="0"/>
              <a:t>1- the quantity of memory occupied in a computer is measured in bytes</a:t>
            </a:r>
            <a:br>
              <a:rPr lang="en-US" sz="3600" b="1" dirty="0"/>
            </a:br>
            <a:br>
              <a:rPr lang="en-US" sz="3600" b="1" dirty="0"/>
            </a:br>
            <a:r>
              <a:rPr lang="en-US" sz="3600" b="1" dirty="0"/>
              <a:t>2- </a:t>
            </a:r>
            <a:r>
              <a:rPr lang="pl-PL" sz="3600" b="1" dirty="0"/>
              <a:t>1 kilo Byte (kb)=1024 bytes</a:t>
            </a:r>
            <a:r>
              <a:rPr lang="en-US" sz="3600" b="1" dirty="0"/>
              <a:t>.</a:t>
            </a:r>
            <a:br>
              <a:rPr lang="en-US" sz="3600" b="1" dirty="0"/>
            </a:br>
            <a:br>
              <a:rPr lang="en-US" sz="3600" b="1" dirty="0"/>
            </a:br>
            <a:r>
              <a:rPr lang="en-US" sz="3600" b="1" dirty="0"/>
              <a:t>3- in a computer, data is stored in a digital storage device or memory device</a:t>
            </a:r>
            <a:br>
              <a:rPr lang="en-US" sz="3600" b="1" dirty="0"/>
            </a:br>
            <a:br>
              <a:rPr lang="en-US" sz="3600" b="1" dirty="0"/>
            </a:br>
            <a:r>
              <a:rPr lang="en-US" sz="3600" b="1" dirty="0"/>
              <a:t>4- the computer has a management system called the memory management Unit (MMU).</a:t>
            </a:r>
            <a:endParaRPr lang="ar-EG" sz="3600" b="1" dirty="0"/>
          </a:p>
        </p:txBody>
      </p:sp>
    </p:spTree>
    <p:extLst>
      <p:ext uri="{BB962C8B-B14F-4D97-AF65-F5344CB8AC3E}">
        <p14:creationId xmlns:p14="http://schemas.microsoft.com/office/powerpoint/2010/main" val="473703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69FFD-7C76-77EA-219E-4022C9E19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5E2BF-90EC-2154-7AB3-F1265790D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23" y="786063"/>
            <a:ext cx="11385754" cy="5566611"/>
          </a:xfrm>
        </p:spPr>
        <p:txBody>
          <a:bodyPr/>
          <a:lstStyle/>
          <a:p>
            <a:pPr rtl="0"/>
            <a:r>
              <a:rPr lang="en-US" sz="3600" b="1" dirty="0"/>
              <a:t>5- RAM (random access memory)</a:t>
            </a:r>
            <a:br>
              <a:rPr lang="en-US" sz="3600" b="1" dirty="0"/>
            </a:br>
            <a:br>
              <a:rPr lang="en-US" sz="3600" b="1" dirty="0"/>
            </a:br>
            <a:r>
              <a:rPr lang="en-US" sz="3600" b="1" dirty="0"/>
              <a:t>6- GPU (Graphics Processing Unit)</a:t>
            </a:r>
            <a:br>
              <a:rPr lang="en-US" sz="3600" b="1" dirty="0"/>
            </a:br>
            <a:br>
              <a:rPr lang="en-US" sz="3600" b="1" dirty="0"/>
            </a:br>
            <a:r>
              <a:rPr lang="en-US" sz="3600" b="1" dirty="0"/>
              <a:t>8- When a new program stats on the computer, its information is stored in the RAM.</a:t>
            </a:r>
            <a:br>
              <a:rPr lang="en-US" sz="3600" b="1" dirty="0"/>
            </a:br>
            <a:br>
              <a:rPr lang="en-US" sz="3600" b="1" dirty="0"/>
            </a:br>
            <a:r>
              <a:rPr lang="en-US" sz="3600" b="1" dirty="0"/>
              <a:t>9- Rom is the permanent memory that stores read only data.</a:t>
            </a:r>
            <a:br>
              <a:rPr lang="en-US" sz="3600" b="1" dirty="0"/>
            </a:b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688820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A3356-480A-8824-8EEE-466DA06D8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12C2B-3CEE-91BB-F65F-2BADB11A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23" y="1074822"/>
            <a:ext cx="11385754" cy="3657600"/>
          </a:xfrm>
        </p:spPr>
        <p:txBody>
          <a:bodyPr/>
          <a:lstStyle/>
          <a:p>
            <a:pPr rtl="0"/>
            <a:r>
              <a:rPr lang="en-US" sz="3600" b="1" dirty="0"/>
              <a:t>10- the speed to read and write data is faster than HDD.</a:t>
            </a:r>
            <a:br>
              <a:rPr lang="en-US" sz="3600" b="1" dirty="0"/>
            </a:br>
            <a:br>
              <a:rPr lang="en-US" sz="3600" b="1" dirty="0"/>
            </a:br>
            <a:r>
              <a:rPr lang="en-US" sz="3600" b="1" dirty="0"/>
              <a:t>11- GPU helps us play high definition Video games and make computer animations and drawings.</a:t>
            </a:r>
            <a:br>
              <a:rPr lang="en-US" sz="3600" b="1" dirty="0"/>
            </a:b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537515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FCBE-E280-18A9-2E5A-1368C9493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1416279"/>
            <a:ext cx="9404723" cy="4197940"/>
          </a:xfrm>
        </p:spPr>
        <p:txBody>
          <a:bodyPr/>
          <a:lstStyle/>
          <a:p>
            <a:pPr algn="ctr" rtl="0"/>
            <a:r>
              <a:rPr lang="en-US" sz="28700" dirty="0">
                <a:solidFill>
                  <a:schemeClr val="accent3"/>
                </a:solidFill>
              </a:rPr>
              <a:t>Start</a:t>
            </a:r>
            <a:endParaRPr lang="ar-EG" sz="287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50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0F6071B-48FA-4685-A9C9-A7B21E1C1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56044C-1580-4C45-8AA3-F2A07478B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EG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1A8E3CE-561F-42BE-B6A2-FBE96F9A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3579207"/>
            <a:ext cx="12191696" cy="3278793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/>
          <a:lstStyle/>
          <a:p>
            <a:endParaRPr lang="ar-E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AA41C-183F-6816-1807-49E0ACCD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371849"/>
            <a:ext cx="11189994" cy="20352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sz="4400" b="1" dirty="0">
                <a:solidFill>
                  <a:schemeClr val="bg1"/>
                </a:solidFill>
              </a:rPr>
              <a:t>1- the quantity of memory occupied in a computer is measured in </a:t>
            </a:r>
            <a:r>
              <a:rPr lang="en-US" sz="4400" b="1" dirty="0">
                <a:solidFill>
                  <a:schemeClr val="accent3"/>
                </a:solidFill>
              </a:rPr>
              <a:t>Bytes</a:t>
            </a:r>
            <a:r>
              <a:rPr lang="en-US" sz="4400" b="1" dirty="0">
                <a:solidFill>
                  <a:schemeClr val="bg1"/>
                </a:solidFill>
              </a:rPr>
              <a:t>.</a:t>
            </a:r>
            <a:endParaRPr lang="en-US" sz="4400" b="0" i="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Freeform 16">
            <a:extLst>
              <a:ext uri="{FF2B5EF4-FFF2-40B4-BE49-F238E27FC236}">
                <a16:creationId xmlns:a16="http://schemas.microsoft.com/office/drawing/2014/main" id="{7DE548AA-7E1A-497C-8B79-C74F42ACF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40" y="3280011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close-up of a brick wall&#10;&#10;AI-generated content may be incorrect.">
            <a:extLst>
              <a:ext uri="{FF2B5EF4-FFF2-40B4-BE49-F238E27FC236}">
                <a16:creationId xmlns:a16="http://schemas.microsoft.com/office/drawing/2014/main" id="{70A8FE8C-EC88-1E25-42E6-507E54C462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431" y="868101"/>
            <a:ext cx="4253465" cy="2835643"/>
          </a:xfrm>
          <a:prstGeom prst="rect">
            <a:avLst/>
          </a:prstGeom>
        </p:spPr>
      </p:pic>
      <p:pic>
        <p:nvPicPr>
          <p:cNvPr id="6" name="Picture 5" descr="A red rectangular object with a black border&#10;&#10;AI-generated content may be incorrect.">
            <a:extLst>
              <a:ext uri="{FF2B5EF4-FFF2-40B4-BE49-F238E27FC236}">
                <a16:creationId xmlns:a16="http://schemas.microsoft.com/office/drawing/2014/main" id="{E0E11DD7-A23E-6D6C-4CA5-EEB227CAD9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14" y="1902802"/>
            <a:ext cx="2669402" cy="1280084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CFD24DEA-E06F-57B5-E312-06AB060A3D47}"/>
              </a:ext>
            </a:extLst>
          </p:cNvPr>
          <p:cNvSpPr/>
          <p:nvPr/>
        </p:nvSpPr>
        <p:spPr>
          <a:xfrm>
            <a:off x="4079600" y="2105350"/>
            <a:ext cx="2858947" cy="1044908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8386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419</TotalTime>
  <Words>390</Words>
  <Application>Microsoft Office PowerPoint</Application>
  <PresentationFormat>Widescreen</PresentationFormat>
  <Paragraphs>39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Century Gothic</vt:lpstr>
      <vt:lpstr>Wingdings 3</vt:lpstr>
      <vt:lpstr>Ion</vt:lpstr>
      <vt:lpstr>PowerPoint Presentation</vt:lpstr>
      <vt:lpstr>ICT</vt:lpstr>
      <vt:lpstr>Enter the notebook and write the following:</vt:lpstr>
      <vt:lpstr>Lesson title</vt:lpstr>
      <vt:lpstr>1- the quantity of memory occupied in a computer is measured in bytes  2- 1 kilo Byte (kb)=1024 bytes.  3- in a computer, data is stored in a digital storage device or memory device  4- the computer has a management system called the memory management Unit (MMU).</vt:lpstr>
      <vt:lpstr>5- RAM (random access memory)  6- GPU (Graphics Processing Unit)  8- When a new program stats on the computer, its information is stored in the RAM.  9- Rom is the permanent memory that stores read only data. </vt:lpstr>
      <vt:lpstr>10- the speed to read and write data is faster than HDD.  11- GPU helps us play high definition Video games and make computer animations and drawings. </vt:lpstr>
      <vt:lpstr>Start</vt:lpstr>
      <vt:lpstr>1- the quantity of memory occupied in a computer is measured in Bytes.</vt:lpstr>
      <vt:lpstr>2- 1 kilo Byte (kb) =1024 bytes.</vt:lpstr>
      <vt:lpstr>3-  in a computer, data is stored in a digital storage device or memory device</vt:lpstr>
      <vt:lpstr>We follow the explanation</vt:lpstr>
      <vt:lpstr>4-  the computer has a management system called the memory management Unit (MMU).</vt:lpstr>
      <vt:lpstr>5- RAM (random access memory)</vt:lpstr>
      <vt:lpstr>6- GPU (Graphics Processing Unit).</vt:lpstr>
      <vt:lpstr>7- When a new program stats on the computer, its information is stored in the RAM.</vt:lpstr>
      <vt:lpstr>9- Rom is the permanent memory that stores read only data.</vt:lpstr>
      <vt:lpstr>10- (SSD) the speed to read and write data is faster than HDD.</vt:lpstr>
      <vt:lpstr>11- GPU helps us play high definition Video games and make computer animations and drawings.</vt:lpstr>
      <vt:lpstr>Exercise</vt:lpstr>
      <vt:lpstr>Page Number  04</vt:lpstr>
      <vt:lpstr>The Unit of Memory is …………..</vt:lpstr>
      <vt:lpstr>2- If 1KB is 1024 Bytes, then 3 KB is …….. Bytes.</vt:lpstr>
      <vt:lpstr>Page Number  07</vt:lpstr>
      <vt:lpstr>3- Data in a computer is stored in ______________</vt:lpstr>
      <vt:lpstr>4- The unit that manages storage devices in a computer is called ___________ </vt:lpstr>
      <vt:lpstr>5- The full form of RAM is ______________</vt:lpstr>
      <vt:lpstr>6- The full form of GPU is ______________ </vt:lpstr>
      <vt:lpstr>Homework</vt:lpstr>
      <vt:lpstr>Page Number  12</vt:lpstr>
      <vt:lpstr>Thank you for everything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Mazen Abdel Tawab Saad Ahmed</dc:creator>
  <cp:lastModifiedBy>Mazen Abdel Tawab Saad Ahmed</cp:lastModifiedBy>
  <cp:revision>86</cp:revision>
  <dcterms:created xsi:type="dcterms:W3CDTF">2025-09-06T15:54:50Z</dcterms:created>
  <dcterms:modified xsi:type="dcterms:W3CDTF">2025-09-07T15:17:38Z</dcterms:modified>
</cp:coreProperties>
</file>